
<file path=[Content_Types].xml><?xml version="1.0" encoding="utf-8"?>
<Types xmlns="http://schemas.openxmlformats.org/package/2006/content-types">
  <Override PartName="/ppt/tags/tag1.xml" ContentType="application/vnd.openxmlformats-officedocument.presentationml.tags+xml"/>
  <Override PartName="/ppt/charts/chart1.xml" ContentType="application/vnd.openxmlformats-officedocument.drawingml.chart+xml"/>
  <Override PartName="/ppt/slideLayouts/slideLayout1.xml" ContentType="application/vnd.openxmlformats-officedocument.presentationml.slideLayout+xml"/>
  <Default Extension="png" ContentType="image/png"/>
  <Default Extension="rels" ContentType="application/vnd.openxmlformats-package.relationships+xml"/>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commentAuthors.xml" ContentType="application/vnd.openxmlformats-officedocument.presentationml.commentAuthors+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docProps/custom.xml" ContentType="application/vnd.openxmlformats-officedocument.custom-properties+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52" r:id="rId1"/>
  </p:sldMasterIdLst>
  <p:notesMasterIdLst>
    <p:notesMasterId r:id="rId12"/>
  </p:notesMasterIdLst>
  <p:handoutMasterIdLst>
    <p:handoutMasterId r:id="rId13"/>
  </p:handoutMasterIdLst>
  <p:sldIdLst>
    <p:sldId id="256" r:id="rId2"/>
    <p:sldId id="257" r:id="rId3"/>
    <p:sldId id="258" r:id="rId4"/>
    <p:sldId id="259" r:id="rId5"/>
    <p:sldId id="261" r:id="rId6"/>
    <p:sldId id="260" r:id="rId7"/>
    <p:sldId id="262" r:id="rId8"/>
    <p:sldId id="264" r:id="rId9"/>
    <p:sldId id="266" r:id="rId10"/>
    <p:sldId id="265" r:id="rId11"/>
  </p:sldIdLst>
  <p:sldSz cx="9144000" cy="6858000" type="screen4x3"/>
  <p:notesSz cx="6858000" cy="9144000"/>
  <p:custDataLst>
    <p:tags r:id="rId15"/>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Times New Roman" pitchFamily="18" charset="0"/>
      </a:defRPr>
    </a:lvl1pPr>
    <a:lvl2pPr marL="457200" algn="l" rtl="0" eaLnBrk="0" fontAlgn="base" hangingPunct="0">
      <a:spcBef>
        <a:spcPct val="0"/>
      </a:spcBef>
      <a:spcAft>
        <a:spcPct val="0"/>
      </a:spcAft>
      <a:defRPr kern="1200">
        <a:solidFill>
          <a:schemeClr val="tx1"/>
        </a:solidFill>
        <a:latin typeface="Arial" charset="0"/>
        <a:ea typeface="+mn-ea"/>
        <a:cs typeface="Times New Roman" pitchFamily="18" charset="0"/>
      </a:defRPr>
    </a:lvl2pPr>
    <a:lvl3pPr marL="914400" algn="l" rtl="0" eaLnBrk="0" fontAlgn="base" hangingPunct="0">
      <a:spcBef>
        <a:spcPct val="0"/>
      </a:spcBef>
      <a:spcAft>
        <a:spcPct val="0"/>
      </a:spcAft>
      <a:defRPr kern="1200">
        <a:solidFill>
          <a:schemeClr val="tx1"/>
        </a:solidFill>
        <a:latin typeface="Arial" charset="0"/>
        <a:ea typeface="+mn-ea"/>
        <a:cs typeface="Times New Roman" pitchFamily="18" charset="0"/>
      </a:defRPr>
    </a:lvl3pPr>
    <a:lvl4pPr marL="1371600" algn="l" rtl="0" eaLnBrk="0" fontAlgn="base" hangingPunct="0">
      <a:spcBef>
        <a:spcPct val="0"/>
      </a:spcBef>
      <a:spcAft>
        <a:spcPct val="0"/>
      </a:spcAft>
      <a:defRPr kern="1200">
        <a:solidFill>
          <a:schemeClr val="tx1"/>
        </a:solidFill>
        <a:latin typeface="Arial" charset="0"/>
        <a:ea typeface="+mn-ea"/>
        <a:cs typeface="Times New Roman" pitchFamily="18" charset="0"/>
      </a:defRPr>
    </a:lvl4pPr>
    <a:lvl5pPr marL="1828800" algn="l" rtl="0" eaLnBrk="0" fontAlgn="base" hangingPunct="0">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Eric Herzog" initials="" lastIdx="3"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5F5F5F"/>
    <a:srgbClr val="FFFF66"/>
    <a:srgbClr val="FFCC00"/>
    <a:srgbClr val="00CCFF"/>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089" autoAdjust="0"/>
    <p:restoredTop sz="94727" autoAdjust="0"/>
  </p:normalViewPr>
  <p:slideViewPr>
    <p:cSldViewPr>
      <p:cViewPr varScale="1">
        <p:scale>
          <a:sx n="165" d="100"/>
          <a:sy n="165" d="100"/>
        </p:scale>
        <p:origin x="-856" y="-112"/>
      </p:cViewPr>
      <p:guideLst>
        <p:guide orient="horz" pos="1536"/>
        <p:guide pos="96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tags" Target="tags/tag1.xml"/><Relationship Id="rId16" Type="http://schemas.openxmlformats.org/officeDocument/2006/relationships/commentAuthors" Target="commentAuthor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2"/>
  <c:chart>
    <c:title>
      <c:tx>
        <c:rich>
          <a:bodyPr/>
          <a:lstStyle/>
          <a:p>
            <a:pPr>
              <a:defRPr/>
            </a:pPr>
            <a:r>
              <a:rPr lang="en-US"/>
              <a:t>2014 NYS</a:t>
            </a:r>
            <a:r>
              <a:rPr lang="en-US" baseline="0"/>
              <a:t> Science Scores P.S.174</a:t>
            </a:r>
          </a:p>
        </c:rich>
      </c:tx>
      <c:layout/>
    </c:title>
    <c:plotArea>
      <c:layout/>
      <c:pieChart>
        <c:varyColors val="1"/>
        <c:ser>
          <c:idx val="0"/>
          <c:order val="0"/>
          <c:spPr>
            <a:ln>
              <a:solidFill>
                <a:schemeClr val="tx2"/>
              </a:solidFill>
            </a:ln>
          </c:spPr>
          <c:cat>
            <c:strRef>
              <c:f>Sheet1!$B$2:$E$2</c:f>
              <c:strCache>
                <c:ptCount val="4"/>
                <c:pt idx="0">
                  <c:v>Level 1</c:v>
                </c:pt>
                <c:pt idx="1">
                  <c:v>Level 2</c:v>
                </c:pt>
                <c:pt idx="2">
                  <c:v>Level 3</c:v>
                </c:pt>
                <c:pt idx="3">
                  <c:v>Level 4</c:v>
                </c:pt>
              </c:strCache>
            </c:strRef>
          </c:cat>
          <c:val>
            <c:numRef>
              <c:f>Sheet1!$B$3:$E$3</c:f>
              <c:numCache>
                <c:formatCode>General</c:formatCode>
                <c:ptCount val="4"/>
                <c:pt idx="0">
                  <c:v>4.0</c:v>
                </c:pt>
                <c:pt idx="1">
                  <c:v>12.0</c:v>
                </c:pt>
                <c:pt idx="2">
                  <c:v>36.0</c:v>
                </c:pt>
                <c:pt idx="3">
                  <c:v>51.0</c:v>
                </c:pt>
              </c:numCache>
            </c:numRef>
          </c:val>
        </c:ser>
        <c:dLbls/>
        <c:firstSliceAng val="0"/>
      </c:pieChart>
    </c:plotArea>
    <c:legend>
      <c:legendPos val="r"/>
      <c:layout>
        <c:manualLayout>
          <c:xMode val="edge"/>
          <c:yMode val="edge"/>
          <c:x val="0.84119225607342"/>
          <c:y val="0.389085356217986"/>
          <c:w val="0.148906752541092"/>
          <c:h val="0.252995996164281"/>
        </c:manualLayout>
      </c:layout>
    </c:legend>
    <c:plotVisOnly val="1"/>
    <c:dispBlanksAs val="zero"/>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5DD26F5B-FEB1-4142-A704-060CBDFF5B6E}"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6347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0B88AB23-F954-4202-8DA2-2A504487A7A3}"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37873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26635" name="Picture 11" descr="scifair_front"/>
          <p:cNvPicPr>
            <a:picLocks noChangeAspect="1" noChangeArrowheads="1"/>
          </p:cNvPicPr>
          <p:nvPr userDrawn="1"/>
        </p:nvPicPr>
        <p:blipFill>
          <a:blip r:embed="rId2" cstate="print"/>
          <a:srcRect/>
          <a:stretch>
            <a:fillRect/>
          </a:stretch>
        </p:blipFill>
        <p:spPr bwMode="auto">
          <a:xfrm>
            <a:off x="-9525" y="-4763"/>
            <a:ext cx="9163050" cy="6867526"/>
          </a:xfrm>
          <a:prstGeom prst="rect">
            <a:avLst/>
          </a:prstGeom>
          <a:noFill/>
        </p:spPr>
      </p:pic>
      <p:sp>
        <p:nvSpPr>
          <p:cNvPr id="26626" name="Rectangle 2"/>
          <p:cNvSpPr>
            <a:spLocks noGrp="1" noChangeArrowheads="1"/>
          </p:cNvSpPr>
          <p:nvPr>
            <p:ph type="ctrTitle"/>
          </p:nvPr>
        </p:nvSpPr>
        <p:spPr>
          <a:xfrm>
            <a:off x="1905000" y="685800"/>
            <a:ext cx="6477000" cy="1752600"/>
          </a:xfrm>
        </p:spPr>
        <p:txBody>
          <a:bodyPr/>
          <a:lstStyle>
            <a:lvl1pPr algn="r">
              <a:defRPr sz="4400"/>
            </a:lvl1pPr>
          </a:lstStyle>
          <a:p>
            <a:r>
              <a:rPr lang="en-US" smtClean="0"/>
              <a:t>Click to edit Master title style</a:t>
            </a:r>
            <a:endParaRPr lang="en-US"/>
          </a:p>
        </p:txBody>
      </p:sp>
      <p:sp>
        <p:nvSpPr>
          <p:cNvPr id="26627" name="Rectangle 3"/>
          <p:cNvSpPr>
            <a:spLocks noGrp="1" noChangeArrowheads="1"/>
          </p:cNvSpPr>
          <p:nvPr>
            <p:ph type="subTitle" idx="1"/>
          </p:nvPr>
        </p:nvSpPr>
        <p:spPr>
          <a:xfrm>
            <a:off x="1676400" y="2133600"/>
            <a:ext cx="6477000" cy="1981200"/>
          </a:xfrm>
        </p:spPr>
        <p:txBody>
          <a:bodyPr/>
          <a:lstStyle>
            <a:lvl1pPr marL="0" indent="0" algn="r">
              <a:buFont typeface="Wingdings" pitchFamily="2" charset="2"/>
              <a:buNone/>
              <a:defRPr sz="1400" i="1"/>
            </a:lvl1pPr>
          </a:lstStyle>
          <a:p>
            <a:r>
              <a:rPr lang="en-US" smtClean="0"/>
              <a:t>Click to edit Master subtitle style</a:t>
            </a:r>
            <a:endParaRPr lang="en-US"/>
          </a:p>
        </p:txBody>
      </p:sp>
      <p:sp>
        <p:nvSpPr>
          <p:cNvPr id="26628" name="Rectangle 4"/>
          <p:cNvSpPr>
            <a:spLocks noGrp="1" noChangeArrowheads="1"/>
          </p:cNvSpPr>
          <p:nvPr>
            <p:ph type="dt" sz="half" idx="2"/>
          </p:nvPr>
        </p:nvSpPr>
        <p:spPr>
          <a:xfrm>
            <a:off x="7086600" y="6248400"/>
            <a:ext cx="1524000" cy="457200"/>
          </a:xfrm>
        </p:spPr>
        <p:txBody>
          <a:bodyPr/>
          <a:lstStyle>
            <a:lvl1pPr>
              <a:defRPr/>
            </a:lvl1pPr>
          </a:lstStyle>
          <a:p>
            <a:endParaRPr lang="en-US"/>
          </a:p>
        </p:txBody>
      </p:sp>
      <p:sp>
        <p:nvSpPr>
          <p:cNvPr id="26629" name="Rectangle 5"/>
          <p:cNvSpPr>
            <a:spLocks noGrp="1" noChangeArrowheads="1"/>
          </p:cNvSpPr>
          <p:nvPr>
            <p:ph type="ftr" sz="quarter" idx="3"/>
          </p:nvPr>
        </p:nvSpPr>
        <p:spPr>
          <a:xfrm>
            <a:off x="3810000" y="6248400"/>
            <a:ext cx="2895600" cy="457200"/>
          </a:xfrm>
        </p:spPr>
        <p:txBody>
          <a:bodyPr/>
          <a:lstStyle>
            <a:lvl1pPr>
              <a:defRPr/>
            </a:lvl1pPr>
          </a:lstStyle>
          <a:p>
            <a:endParaRPr lang="en-US"/>
          </a:p>
        </p:txBody>
      </p:sp>
      <p:sp>
        <p:nvSpPr>
          <p:cNvPr id="26630" name="Rectangle 6"/>
          <p:cNvSpPr>
            <a:spLocks noGrp="1" noChangeArrowheads="1"/>
          </p:cNvSpPr>
          <p:nvPr>
            <p:ph type="sldNum" sz="quarter" idx="4"/>
          </p:nvPr>
        </p:nvSpPr>
        <p:spPr>
          <a:xfrm>
            <a:off x="2209800" y="6248400"/>
            <a:ext cx="1219200" cy="457200"/>
          </a:xfrm>
        </p:spPr>
        <p:txBody>
          <a:bodyPr/>
          <a:lstStyle>
            <a:lvl1pPr>
              <a:defRPr/>
            </a:lvl1pPr>
          </a:lstStyle>
          <a:p>
            <a:fld id="{36C2C84F-2526-4B9E-878A-0151DC8DFB6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2CE9C5-2D59-4904-9FF4-325440E6EAD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838200"/>
            <a:ext cx="22860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838200"/>
            <a:ext cx="67056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8A3997-1ECA-4DB7-B2DA-215A7915C14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CE544F-74DE-4CCE-87DE-2A8B635833D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2CDBD7-590C-4283-B5C4-85F33D962DC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667000"/>
            <a:ext cx="44196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2667000"/>
            <a:ext cx="44196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39B69B3-399F-4599-8459-EE333902F68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D68D30D-4B10-416B-B60E-E63523FAC3A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BC692AB-3285-48A9-9759-7E5478716A7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C903CD8-CCD4-41F9-8B80-0472AF17B90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A4ED11D-AFDF-45A0-BC6C-A83763489EC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E7E514-DE1E-4C72-91C2-A827AF266D1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pic>
        <p:nvPicPr>
          <p:cNvPr id="25613" name="Picture 13" descr="scifair_INSIDE"/>
          <p:cNvPicPr>
            <a:picLocks noChangeAspect="1" noChangeArrowheads="1"/>
          </p:cNvPicPr>
          <p:nvPr/>
        </p:nvPicPr>
        <p:blipFill>
          <a:blip r:embed="rId13" cstate="print"/>
          <a:srcRect/>
          <a:stretch>
            <a:fillRect/>
          </a:stretch>
        </p:blipFill>
        <p:spPr bwMode="auto">
          <a:xfrm>
            <a:off x="-9525" y="-4763"/>
            <a:ext cx="9163050" cy="6867526"/>
          </a:xfrm>
          <a:prstGeom prst="rect">
            <a:avLst/>
          </a:prstGeom>
          <a:noFill/>
        </p:spPr>
      </p:pic>
      <p:sp>
        <p:nvSpPr>
          <p:cNvPr id="25602" name="Rectangle 2"/>
          <p:cNvSpPr>
            <a:spLocks noGrp="1" noChangeArrowheads="1"/>
          </p:cNvSpPr>
          <p:nvPr>
            <p:ph type="title"/>
          </p:nvPr>
        </p:nvSpPr>
        <p:spPr bwMode="auto">
          <a:xfrm>
            <a:off x="0" y="838200"/>
            <a:ext cx="9144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3" name="Rectangle 3"/>
          <p:cNvSpPr>
            <a:spLocks noGrp="1" noChangeArrowheads="1"/>
          </p:cNvSpPr>
          <p:nvPr>
            <p:ph type="body" idx="1"/>
          </p:nvPr>
        </p:nvSpPr>
        <p:spPr bwMode="auto">
          <a:xfrm>
            <a:off x="0" y="2667000"/>
            <a:ext cx="8991600" cy="3352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4"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endParaRPr lang="en-US"/>
          </a:p>
        </p:txBody>
      </p:sp>
      <p:sp>
        <p:nvSpPr>
          <p:cNvPr id="25605"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25606"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fld id="{802CCFC3-ABD3-46C8-A795-31361711914F}" type="slidenum">
              <a:rPr lang="en-US"/>
              <a:pPr/>
              <a:t>‹#›</a:t>
            </a:fld>
            <a:endParaRPr lang="en-US"/>
          </a:p>
        </p:txBody>
      </p:sp>
      <p:sp>
        <p:nvSpPr>
          <p:cNvPr id="25615" name="Rectangle 15"/>
          <p:cNvSpPr>
            <a:spLocks noChangeArrowheads="1"/>
          </p:cNvSpPr>
          <p:nvPr/>
        </p:nvSpPr>
        <p:spPr bwMode="auto">
          <a:xfrm>
            <a:off x="1114425" y="1609725"/>
            <a:ext cx="6934200" cy="19050"/>
          </a:xfrm>
          <a:prstGeom prst="rect">
            <a:avLst/>
          </a:prstGeom>
          <a:solidFill>
            <a:srgbClr val="808080"/>
          </a:solidFill>
          <a:ln w="12700">
            <a:noFill/>
            <a:miter lim="800000"/>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iming>
    <p:tnLst>
      <p:par>
        <p:cTn id="1" dur="indefinite" restart="never" nodeType="tmRoot"/>
      </p:par>
    </p:tnLst>
  </p:timing>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Verdana" pitchFamily="34" charset="0"/>
        </a:defRPr>
      </a:lvl2pPr>
      <a:lvl3pPr algn="ctr" rtl="0" eaLnBrk="1" fontAlgn="base" hangingPunct="1">
        <a:spcBef>
          <a:spcPct val="0"/>
        </a:spcBef>
        <a:spcAft>
          <a:spcPct val="0"/>
        </a:spcAft>
        <a:defRPr sz="3600">
          <a:solidFill>
            <a:schemeClr val="tx2"/>
          </a:solidFill>
          <a:latin typeface="Verdana" pitchFamily="34" charset="0"/>
        </a:defRPr>
      </a:lvl3pPr>
      <a:lvl4pPr algn="ctr" rtl="0" eaLnBrk="1" fontAlgn="base" hangingPunct="1">
        <a:spcBef>
          <a:spcPct val="0"/>
        </a:spcBef>
        <a:spcAft>
          <a:spcPct val="0"/>
        </a:spcAft>
        <a:defRPr sz="3600">
          <a:solidFill>
            <a:schemeClr val="tx2"/>
          </a:solidFill>
          <a:latin typeface="Verdana" pitchFamily="34" charset="0"/>
        </a:defRPr>
      </a:lvl4pPr>
      <a:lvl5pPr algn="ctr" rtl="0" eaLnBrk="1" fontAlgn="base" hangingPunct="1">
        <a:spcBef>
          <a:spcPct val="0"/>
        </a:spcBef>
        <a:spcAft>
          <a:spcPct val="0"/>
        </a:spcAft>
        <a:defRPr sz="3600">
          <a:solidFill>
            <a:schemeClr val="tx2"/>
          </a:solidFill>
          <a:latin typeface="Verdana" pitchFamily="34" charset="0"/>
        </a:defRPr>
      </a:lvl5pPr>
      <a:lvl6pPr marL="457200" algn="ctr" rtl="0" eaLnBrk="1" fontAlgn="base" hangingPunct="1">
        <a:spcBef>
          <a:spcPct val="0"/>
        </a:spcBef>
        <a:spcAft>
          <a:spcPct val="0"/>
        </a:spcAft>
        <a:defRPr sz="3600">
          <a:solidFill>
            <a:schemeClr val="tx2"/>
          </a:solidFill>
          <a:latin typeface="Verdana" pitchFamily="34" charset="0"/>
        </a:defRPr>
      </a:lvl6pPr>
      <a:lvl7pPr marL="914400" algn="ctr" rtl="0" eaLnBrk="1" fontAlgn="base" hangingPunct="1">
        <a:spcBef>
          <a:spcPct val="0"/>
        </a:spcBef>
        <a:spcAft>
          <a:spcPct val="0"/>
        </a:spcAft>
        <a:defRPr sz="3600">
          <a:solidFill>
            <a:schemeClr val="tx2"/>
          </a:solidFill>
          <a:latin typeface="Verdana" pitchFamily="34" charset="0"/>
        </a:defRPr>
      </a:lvl7pPr>
      <a:lvl8pPr marL="1371600" algn="ctr" rtl="0" eaLnBrk="1" fontAlgn="base" hangingPunct="1">
        <a:spcBef>
          <a:spcPct val="0"/>
        </a:spcBef>
        <a:spcAft>
          <a:spcPct val="0"/>
        </a:spcAft>
        <a:defRPr sz="3600">
          <a:solidFill>
            <a:schemeClr val="tx2"/>
          </a:solidFill>
          <a:latin typeface="Verdana" pitchFamily="34" charset="0"/>
        </a:defRPr>
      </a:lvl8pPr>
      <a:lvl9pPr marL="1828800" algn="ctr" rtl="0" eaLnBrk="1" fontAlgn="base" hangingPunct="1">
        <a:spcBef>
          <a:spcPct val="0"/>
        </a:spcBef>
        <a:spcAft>
          <a:spcPct val="0"/>
        </a:spcAft>
        <a:defRPr sz="3600">
          <a:solidFill>
            <a:schemeClr val="tx2"/>
          </a:solidFill>
          <a:latin typeface="Verdana" pitchFamily="34" charset="0"/>
        </a:defRPr>
      </a:lvl9pPr>
    </p:titleStyle>
    <p:bodyStyle>
      <a:lvl1pPr marL="342900" indent="-342900" algn="ctr" rtl="0" eaLnBrk="1" fontAlgn="base" hangingPunct="1">
        <a:spcBef>
          <a:spcPct val="20000"/>
        </a:spcBef>
        <a:spcAft>
          <a:spcPct val="0"/>
        </a:spcAft>
        <a:buClr>
          <a:srgbClr val="5F5F5F"/>
        </a:buClr>
        <a:buFont typeface="Wingdings" pitchFamily="2" charset="2"/>
        <a:buChar char="§"/>
        <a:defRPr>
          <a:solidFill>
            <a:schemeClr val="tx2"/>
          </a:solidFill>
          <a:latin typeface="+mn-lt"/>
          <a:ea typeface="+mn-ea"/>
          <a:cs typeface="+mn-cs"/>
        </a:defRPr>
      </a:lvl1pPr>
      <a:lvl2pPr marL="742950" indent="-285750" algn="ctr" rtl="0" eaLnBrk="1" fontAlgn="base" hangingPunct="1">
        <a:spcBef>
          <a:spcPct val="20000"/>
        </a:spcBef>
        <a:spcAft>
          <a:spcPct val="0"/>
        </a:spcAft>
        <a:buClr>
          <a:srgbClr val="5F5F5F"/>
        </a:buClr>
        <a:buFont typeface="Wingdings" pitchFamily="2" charset="2"/>
        <a:buChar char="§"/>
        <a:defRPr sz="1700">
          <a:solidFill>
            <a:schemeClr val="tx2"/>
          </a:solidFill>
          <a:latin typeface="+mn-lt"/>
        </a:defRPr>
      </a:lvl2pPr>
      <a:lvl3pPr marL="1143000" indent="-228600" algn="ctr" rtl="0" eaLnBrk="1" fontAlgn="base" hangingPunct="1">
        <a:spcBef>
          <a:spcPct val="20000"/>
        </a:spcBef>
        <a:spcAft>
          <a:spcPct val="0"/>
        </a:spcAft>
        <a:buClr>
          <a:srgbClr val="5F5F5F"/>
        </a:buClr>
        <a:buFont typeface="Wingdings" pitchFamily="2" charset="2"/>
        <a:buChar char="§"/>
        <a:defRPr sz="1600">
          <a:solidFill>
            <a:schemeClr val="tx2"/>
          </a:solidFill>
          <a:latin typeface="+mn-lt"/>
        </a:defRPr>
      </a:lvl3pPr>
      <a:lvl4pPr marL="1600200" indent="-228600" algn="ctr" rtl="0" eaLnBrk="1" fontAlgn="base" hangingPunct="1">
        <a:spcBef>
          <a:spcPct val="20000"/>
        </a:spcBef>
        <a:spcAft>
          <a:spcPct val="0"/>
        </a:spcAft>
        <a:buClr>
          <a:srgbClr val="5F5F5F"/>
        </a:buClr>
        <a:buFont typeface="Wingdings" pitchFamily="2" charset="2"/>
        <a:buChar char="§"/>
        <a:defRPr sz="1500">
          <a:solidFill>
            <a:schemeClr val="tx2"/>
          </a:solidFill>
          <a:latin typeface="+mn-lt"/>
        </a:defRPr>
      </a:lvl4pPr>
      <a:lvl5pPr marL="20574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5pPr>
      <a:lvl6pPr marL="25146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6pPr>
      <a:lvl7pPr marL="29718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7pPr>
      <a:lvl8pPr marL="34290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8pPr>
      <a:lvl9pPr marL="38862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arch.barnesandnoble.com/Barrons-New-York-State-Grade-4-Elementary-Level-Science-Test/Joyce-Thornton-Barry/e/9780764137341/?itm=1&amp;USRI=Barron's+New+York+State+Grade+4+Elementary-Level+Science+Test" TargetMode="External"/><Relationship Id="rId4" Type="http://schemas.openxmlformats.org/officeDocument/2006/relationships/hyperlink" Target="http://www.sciencewithmrb.com/" TargetMode="External"/><Relationship Id="rId1" Type="http://schemas.openxmlformats.org/officeDocument/2006/relationships/slideLayout" Target="../slideLayouts/slideLayout2.xml"/><Relationship Id="rId2" Type="http://schemas.openxmlformats.org/officeDocument/2006/relationships/hyperlink" Target="http://www.nysedregents.org/Grade4/Science/home.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quia.com/rr/66818.html?AP_rand=204818383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0" y="838200"/>
            <a:ext cx="7924800" cy="1752600"/>
          </a:xfrm>
        </p:spPr>
        <p:txBody>
          <a:bodyPr/>
          <a:lstStyle/>
          <a:p>
            <a:r>
              <a:rPr lang="en-US" sz="3500" dirty="0" smtClean="0"/>
              <a:t>NYS State 4</a:t>
            </a:r>
            <a:r>
              <a:rPr lang="en-US" sz="3500" baseline="30000" dirty="0" smtClean="0"/>
              <a:t>th</a:t>
            </a:r>
            <a:r>
              <a:rPr lang="en-US" sz="3500" dirty="0" smtClean="0"/>
              <a:t> Grade Science</a:t>
            </a:r>
            <a:endParaRPr lang="en-US" sz="3500" dirty="0"/>
          </a:p>
        </p:txBody>
      </p:sp>
      <p:sp>
        <p:nvSpPr>
          <p:cNvPr id="4101" name="Rectangle 5"/>
          <p:cNvSpPr>
            <a:spLocks noGrp="1" noChangeArrowheads="1"/>
          </p:cNvSpPr>
          <p:nvPr>
            <p:ph type="subTitle" idx="1"/>
          </p:nvPr>
        </p:nvSpPr>
        <p:spPr>
          <a:xfrm>
            <a:off x="1447800" y="2209800"/>
            <a:ext cx="6477000" cy="1981200"/>
          </a:xfrm>
        </p:spPr>
        <p:txBody>
          <a:bodyPr/>
          <a:lstStyle/>
          <a:p>
            <a:r>
              <a:rPr lang="en-US" sz="1600" dirty="0" smtClean="0"/>
              <a:t>February 24</a:t>
            </a:r>
            <a:r>
              <a:rPr lang="en-US" sz="1600" baseline="30000" dirty="0" smtClean="0"/>
              <a:t>th</a:t>
            </a:r>
            <a:r>
              <a:rPr lang="en-US" sz="1600" dirty="0" smtClean="0"/>
              <a:t> and 25th, 2015</a:t>
            </a:r>
          </a:p>
          <a:p>
            <a:r>
              <a:rPr lang="en-US" sz="1600" dirty="0" smtClean="0"/>
              <a:t>Presenter: Rich Bebenroth</a:t>
            </a:r>
            <a:endParaRPr lang="en-US" sz="1600"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dissolve">
                                      <p:cBhvr>
                                        <p:cTn id="12"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P spid="4101" grpId="0" autoUpdateAnimBg="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6" name="Rectangle 5"/>
          <p:cNvSpPr/>
          <p:nvPr/>
        </p:nvSpPr>
        <p:spPr>
          <a:xfrm>
            <a:off x="685800" y="2209800"/>
            <a:ext cx="7924800" cy="3693319"/>
          </a:xfrm>
          <a:prstGeom prst="rect">
            <a:avLst/>
          </a:prstGeom>
        </p:spPr>
        <p:txBody>
          <a:bodyPr wrap="square">
            <a:spAutoFit/>
          </a:bodyPr>
          <a:lstStyle/>
          <a:p>
            <a:pPr>
              <a:buFont typeface="Arial" pitchFamily="34" charset="0"/>
              <a:buChar char="•"/>
            </a:pPr>
            <a:r>
              <a:rPr lang="en-US" dirty="0" smtClean="0">
                <a:solidFill>
                  <a:schemeClr val="tx2"/>
                </a:solidFill>
                <a:latin typeface="Times New Roman" pitchFamily="18" charset="0"/>
              </a:rPr>
              <a:t>Past written science tests with answer keys are online and can be downloaded at:</a:t>
            </a:r>
            <a:br>
              <a:rPr lang="en-US" dirty="0" smtClean="0">
                <a:solidFill>
                  <a:schemeClr val="tx2"/>
                </a:solidFill>
                <a:latin typeface="Times New Roman" pitchFamily="18" charset="0"/>
              </a:rPr>
            </a:br>
            <a:r>
              <a:rPr lang="en-US" dirty="0" smtClean="0">
                <a:solidFill>
                  <a:schemeClr val="tx2"/>
                </a:solidFill>
                <a:latin typeface="Times New Roman" pitchFamily="18" charset="0"/>
                <a:hlinkClick r:id="rId2"/>
              </a:rPr>
              <a:t>http://www.nysedregents.org/Grade4/Science/home.html</a:t>
            </a:r>
            <a:r>
              <a:rPr lang="en-US" dirty="0" smtClean="0">
                <a:solidFill>
                  <a:schemeClr val="tx2"/>
                </a:solidFill>
                <a:latin typeface="Times New Roman" pitchFamily="18" charset="0"/>
              </a:rPr>
              <a:t> Please do not practice with the 2011-2014 exams as we will use them in school.</a:t>
            </a:r>
          </a:p>
          <a:p>
            <a:pPr>
              <a:buFont typeface="Arial" pitchFamily="34" charset="0"/>
              <a:buChar char="•"/>
            </a:pPr>
            <a:endParaRPr lang="en-US" dirty="0" smtClean="0">
              <a:solidFill>
                <a:schemeClr val="tx2"/>
              </a:solidFill>
              <a:latin typeface="Times New Roman" pitchFamily="18" charset="0"/>
            </a:endParaRPr>
          </a:p>
          <a:p>
            <a:pPr>
              <a:buFont typeface="Arial" pitchFamily="34" charset="0"/>
              <a:buChar char="•"/>
            </a:pPr>
            <a:r>
              <a:rPr lang="en-US" dirty="0" smtClean="0">
                <a:solidFill>
                  <a:schemeClr val="tx2"/>
                </a:solidFill>
                <a:latin typeface="Times New Roman" pitchFamily="18" charset="0"/>
              </a:rPr>
              <a:t>Some parents have asked for any test prep book suggestions. Though they are not needed since both the classroom teachers and I cover what needs the students are responsible to know.</a:t>
            </a:r>
          </a:p>
          <a:p>
            <a:endParaRPr lang="en-US" dirty="0" smtClean="0">
              <a:solidFill>
                <a:schemeClr val="tx2"/>
              </a:solidFill>
              <a:latin typeface="Times New Roman" pitchFamily="18" charset="0"/>
            </a:endParaRPr>
          </a:p>
          <a:p>
            <a:pPr>
              <a:buFont typeface="Arial" pitchFamily="34" charset="0"/>
              <a:buChar char="•"/>
            </a:pPr>
            <a:r>
              <a:rPr lang="en-US" dirty="0" smtClean="0">
                <a:solidFill>
                  <a:schemeClr val="tx2"/>
                </a:solidFill>
                <a:latin typeface="Times New Roman" pitchFamily="18" charset="0"/>
                <a:hlinkClick r:id="rId3"/>
              </a:rPr>
              <a:t>Barron's New York State Grade 4 Elementary-Level Science Test</a:t>
            </a:r>
            <a:r>
              <a:rPr lang="en-US" dirty="0" smtClean="0">
                <a:solidFill>
                  <a:schemeClr val="tx2"/>
                </a:solidFill>
                <a:latin typeface="Times New Roman" pitchFamily="18" charset="0"/>
              </a:rPr>
              <a:t> by Joyce Thornton Barry and Kathleen Cahill</a:t>
            </a:r>
          </a:p>
          <a:p>
            <a:pPr>
              <a:buFont typeface="Arial" pitchFamily="34" charset="0"/>
              <a:buChar char="•"/>
            </a:pPr>
            <a:endParaRPr lang="en-US" dirty="0">
              <a:solidFill>
                <a:schemeClr val="tx2"/>
              </a:solidFill>
              <a:latin typeface="Times New Roman" pitchFamily="18" charset="0"/>
            </a:endParaRPr>
          </a:p>
          <a:p>
            <a:pPr>
              <a:buFont typeface="Arial" pitchFamily="34" charset="0"/>
              <a:buChar char="•"/>
            </a:pPr>
            <a:r>
              <a:rPr lang="en-US" dirty="0" smtClean="0">
                <a:solidFill>
                  <a:schemeClr val="tx2"/>
                </a:solidFill>
                <a:latin typeface="Times New Roman" pitchFamily="18" charset="0"/>
              </a:rPr>
              <a:t>Mr. </a:t>
            </a:r>
            <a:r>
              <a:rPr lang="en-US" dirty="0" err="1" smtClean="0">
                <a:solidFill>
                  <a:schemeClr val="tx2"/>
                </a:solidFill>
                <a:latin typeface="Times New Roman" pitchFamily="18" charset="0"/>
              </a:rPr>
              <a:t>Bebenroth’s</a:t>
            </a:r>
            <a:r>
              <a:rPr lang="en-US" dirty="0" smtClean="0">
                <a:solidFill>
                  <a:schemeClr val="tx2"/>
                </a:solidFill>
                <a:latin typeface="Times New Roman" pitchFamily="18" charset="0"/>
              </a:rPr>
              <a:t> Science Website </a:t>
            </a:r>
            <a:r>
              <a:rPr lang="en-US" dirty="0" smtClean="0">
                <a:solidFill>
                  <a:schemeClr val="tx2"/>
                </a:solidFill>
                <a:latin typeface="Times New Roman" pitchFamily="18" charset="0"/>
                <a:hlinkClick r:id="rId4"/>
              </a:rPr>
              <a:t>www.sciencewithmrb.com</a:t>
            </a:r>
            <a:endParaRPr lang="en-US" dirty="0" smtClean="0">
              <a:solidFill>
                <a:schemeClr val="tx2"/>
              </a:solidFill>
              <a:latin typeface="Times New Roman" pitchFamily="18" charset="0"/>
            </a:endParaRPr>
          </a:p>
          <a:p>
            <a:pPr>
              <a:buFont typeface="Arial" pitchFamily="34" charset="0"/>
              <a:buChar char="•"/>
            </a:pPr>
            <a:endParaRPr lang="en-US" dirty="0" smtClean="0">
              <a:solidFill>
                <a:schemeClr val="tx2"/>
              </a:solidFill>
              <a:latin typeface="Times New Roman" pitchFamily="18" charset="0"/>
            </a:endParaRPr>
          </a:p>
        </p:txBody>
      </p:sp>
    </p:spTree>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a:xfrm>
            <a:off x="0" y="663575"/>
            <a:ext cx="9144000" cy="1298575"/>
          </a:xfrm>
        </p:spPr>
        <p:txBody>
          <a:bodyPr/>
          <a:lstStyle/>
          <a:p>
            <a:r>
              <a:rPr lang="en-US" dirty="0" smtClean="0"/>
              <a:t>Parts of the exam</a:t>
            </a:r>
            <a:endParaRPr lang="en-US" dirty="0"/>
          </a:p>
        </p:txBody>
      </p:sp>
      <p:sp>
        <p:nvSpPr>
          <p:cNvPr id="5125" name="Rectangle 5"/>
          <p:cNvSpPr>
            <a:spLocks noGrp="1" noChangeArrowheads="1"/>
          </p:cNvSpPr>
          <p:nvPr>
            <p:ph type="body" idx="1"/>
          </p:nvPr>
        </p:nvSpPr>
        <p:spPr>
          <a:xfrm>
            <a:off x="0" y="2362200"/>
            <a:ext cx="9144000" cy="3657600"/>
          </a:xfrm>
        </p:spPr>
        <p:txBody>
          <a:bodyPr/>
          <a:lstStyle/>
          <a:p>
            <a:pPr>
              <a:buFont typeface="Wingdings" pitchFamily="2" charset="2"/>
              <a:buNone/>
            </a:pPr>
            <a:r>
              <a:rPr lang="en-US" sz="3200" dirty="0" smtClean="0"/>
              <a:t>Day One: Performance Tasks</a:t>
            </a:r>
          </a:p>
          <a:p>
            <a:pPr>
              <a:buFont typeface="Wingdings" pitchFamily="2" charset="2"/>
              <a:buNone/>
            </a:pPr>
            <a:endParaRPr lang="en-US" sz="3200" dirty="0"/>
          </a:p>
          <a:p>
            <a:pPr>
              <a:buFont typeface="Wingdings" pitchFamily="2" charset="2"/>
              <a:buNone/>
            </a:pPr>
            <a:r>
              <a:rPr lang="en-US" sz="3200" dirty="0" smtClean="0"/>
              <a:t>Day Two: Written Assessments</a:t>
            </a:r>
            <a:endParaRPr lang="en-US" sz="3200" dirty="0"/>
          </a:p>
        </p:txBody>
      </p:sp>
    </p:spTree>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en-US" dirty="0" smtClean="0"/>
              <a:t>Dates</a:t>
            </a:r>
            <a:endParaRPr lang="en-US" dirty="0"/>
          </a:p>
        </p:txBody>
      </p:sp>
      <p:sp>
        <p:nvSpPr>
          <p:cNvPr id="6149" name="Rectangle 5"/>
          <p:cNvSpPr>
            <a:spLocks noGrp="1" noChangeArrowheads="1"/>
          </p:cNvSpPr>
          <p:nvPr>
            <p:ph type="body" idx="1"/>
          </p:nvPr>
        </p:nvSpPr>
        <p:spPr>
          <a:xfrm>
            <a:off x="0" y="2362200"/>
            <a:ext cx="8991600" cy="3352800"/>
          </a:xfrm>
        </p:spPr>
        <p:txBody>
          <a:bodyPr/>
          <a:lstStyle/>
          <a:p>
            <a:pPr>
              <a:buNone/>
            </a:pPr>
            <a:endParaRPr lang="en-US" dirty="0" smtClean="0"/>
          </a:p>
          <a:p>
            <a:r>
              <a:rPr lang="en-US" dirty="0" smtClean="0"/>
              <a:t>Performance Tasks: Wednesday</a:t>
            </a:r>
            <a:r>
              <a:rPr lang="en-US" dirty="0"/>
              <a:t>, May 20 – Friday, May 29 </a:t>
            </a:r>
            <a:r>
              <a:rPr lang="en-US" dirty="0" smtClean="0"/>
              <a:t> (One Day Only)</a:t>
            </a:r>
          </a:p>
          <a:p>
            <a:pPr>
              <a:buNone/>
            </a:pPr>
            <a:endParaRPr lang="en-US" dirty="0" smtClean="0"/>
          </a:p>
          <a:p>
            <a:pPr>
              <a:buNone/>
            </a:pPr>
            <a:r>
              <a:rPr lang="en-US" dirty="0" smtClean="0"/>
              <a:t>Written Assessment: Monday, June 1st (make-ups June 2nd and 3rd)</a:t>
            </a:r>
            <a:endParaRPr lang="en-US" dirty="0"/>
          </a:p>
        </p:txBody>
      </p:sp>
    </p:spTree>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81" name="Rectangle 13"/>
          <p:cNvSpPr>
            <a:spLocks noGrp="1" noChangeArrowheads="1"/>
          </p:cNvSpPr>
          <p:nvPr>
            <p:ph type="title"/>
          </p:nvPr>
        </p:nvSpPr>
        <p:spPr/>
        <p:txBody>
          <a:bodyPr/>
          <a:lstStyle/>
          <a:p>
            <a:r>
              <a:rPr lang="en-US" dirty="0" smtClean="0"/>
              <a:t>Performance Tasks </a:t>
            </a:r>
            <a:endParaRPr lang="en-US" dirty="0"/>
          </a:p>
        </p:txBody>
      </p:sp>
      <p:sp>
        <p:nvSpPr>
          <p:cNvPr id="7182" name="Rectangle 14"/>
          <p:cNvSpPr>
            <a:spLocks noGrp="1" noChangeArrowheads="1"/>
          </p:cNvSpPr>
          <p:nvPr>
            <p:ph type="body" idx="1"/>
          </p:nvPr>
        </p:nvSpPr>
        <p:spPr>
          <a:xfrm>
            <a:off x="609600" y="2133600"/>
            <a:ext cx="7010400" cy="4267200"/>
          </a:xfrm>
        </p:spPr>
        <p:txBody>
          <a:bodyPr/>
          <a:lstStyle/>
          <a:p>
            <a:pPr>
              <a:buFont typeface="Wingdings" pitchFamily="2" charset="2"/>
              <a:buNone/>
            </a:pPr>
            <a:r>
              <a:rPr lang="en-US" sz="1900" dirty="0" smtClean="0"/>
              <a:t>The performance task is a hands-on series of</a:t>
            </a:r>
          </a:p>
          <a:p>
            <a:pPr>
              <a:buFont typeface="Wingdings" pitchFamily="2" charset="2"/>
              <a:buNone/>
            </a:pPr>
            <a:r>
              <a:rPr lang="en-US" sz="1900" dirty="0" smtClean="0"/>
              <a:t> three stations that will check students ability to </a:t>
            </a:r>
          </a:p>
          <a:p>
            <a:pPr>
              <a:buFont typeface="Wingdings" pitchFamily="2" charset="2"/>
              <a:buNone/>
            </a:pPr>
            <a:r>
              <a:rPr lang="en-US" sz="1900" dirty="0" smtClean="0"/>
              <a:t>follow directions and scientific reasoning</a:t>
            </a:r>
          </a:p>
          <a:p>
            <a:pPr>
              <a:buFont typeface="Wingdings" pitchFamily="2" charset="2"/>
              <a:buNone/>
            </a:pPr>
            <a:endParaRPr lang="en-US" sz="1900" dirty="0"/>
          </a:p>
          <a:p>
            <a:pPr>
              <a:buFont typeface="Wingdings" pitchFamily="2" charset="2"/>
              <a:buNone/>
            </a:pPr>
            <a:r>
              <a:rPr lang="en-US" sz="1900" dirty="0" smtClean="0"/>
              <a:t>Each student will work alone and receive fifteen minutes to finish the task. Students typically do not have any problems with the time as long as they start immediately.</a:t>
            </a:r>
          </a:p>
          <a:p>
            <a:pPr>
              <a:buFont typeface="Wingdings" pitchFamily="2" charset="2"/>
              <a:buNone/>
            </a:pPr>
            <a:endParaRPr lang="en-US" sz="1900" dirty="0"/>
          </a:p>
          <a:p>
            <a:pPr>
              <a:buFont typeface="Wingdings" pitchFamily="2" charset="2"/>
              <a:buNone/>
            </a:pPr>
            <a:endParaRPr lang="en-US" sz="1900" dirty="0"/>
          </a:p>
        </p:txBody>
      </p:sp>
      <p:sp>
        <p:nvSpPr>
          <p:cNvPr id="6" name="Rectangle 5"/>
          <p:cNvSpPr/>
          <p:nvPr/>
        </p:nvSpPr>
        <p:spPr bwMode="auto">
          <a:xfrm>
            <a:off x="2286000" y="4724400"/>
            <a:ext cx="3962400" cy="1371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Times New Roman" pitchFamily="18" charset="0"/>
            </a:endParaRPr>
          </a:p>
        </p:txBody>
      </p:sp>
      <p:cxnSp>
        <p:nvCxnSpPr>
          <p:cNvPr id="8" name="Straight Connector 7"/>
          <p:cNvCxnSpPr/>
          <p:nvPr/>
        </p:nvCxnSpPr>
        <p:spPr bwMode="auto">
          <a:xfrm>
            <a:off x="2286000" y="5257800"/>
            <a:ext cx="3962400"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0" name="Straight Connector 9"/>
          <p:cNvCxnSpPr>
            <a:stCxn id="6" idx="2"/>
          </p:cNvCxnSpPr>
          <p:nvPr/>
        </p:nvCxnSpPr>
        <p:spPr bwMode="auto">
          <a:xfrm flipV="1">
            <a:off x="4267200" y="5257800"/>
            <a:ext cx="0" cy="838200"/>
          </a:xfrm>
          <a:prstGeom prst="line">
            <a:avLst/>
          </a:prstGeom>
          <a:solidFill>
            <a:schemeClr val="accent1"/>
          </a:solidFill>
          <a:ln w="25400" cap="flat" cmpd="sng" algn="ctr">
            <a:solidFill>
              <a:schemeClr val="tx1"/>
            </a:solidFill>
            <a:prstDash val="solid"/>
            <a:round/>
            <a:headEnd type="none" w="sm" len="sm"/>
            <a:tailEnd type="none" w="sm" len="sm"/>
          </a:ln>
          <a:effectLst/>
        </p:spPr>
      </p:cxnSp>
      <p:sp>
        <p:nvSpPr>
          <p:cNvPr id="11" name="TextBox 10"/>
          <p:cNvSpPr txBox="1"/>
          <p:nvPr/>
        </p:nvSpPr>
        <p:spPr>
          <a:xfrm>
            <a:off x="3581400" y="4800600"/>
            <a:ext cx="1981200" cy="369332"/>
          </a:xfrm>
          <a:prstGeom prst="rect">
            <a:avLst/>
          </a:prstGeom>
          <a:noFill/>
        </p:spPr>
        <p:txBody>
          <a:bodyPr wrap="square" rtlCol="0">
            <a:spAutoFit/>
          </a:bodyPr>
          <a:lstStyle/>
          <a:p>
            <a:r>
              <a:rPr lang="en-US" dirty="0" smtClean="0"/>
              <a:t>Station 3</a:t>
            </a:r>
            <a:endParaRPr lang="en-US" dirty="0"/>
          </a:p>
        </p:txBody>
      </p:sp>
      <p:sp>
        <p:nvSpPr>
          <p:cNvPr id="12" name="TextBox 11"/>
          <p:cNvSpPr txBox="1"/>
          <p:nvPr/>
        </p:nvSpPr>
        <p:spPr>
          <a:xfrm>
            <a:off x="2743200" y="5486400"/>
            <a:ext cx="1095172" cy="369332"/>
          </a:xfrm>
          <a:prstGeom prst="rect">
            <a:avLst/>
          </a:prstGeom>
          <a:noFill/>
        </p:spPr>
        <p:txBody>
          <a:bodyPr wrap="none" rtlCol="0">
            <a:spAutoFit/>
          </a:bodyPr>
          <a:lstStyle/>
          <a:p>
            <a:r>
              <a:rPr lang="en-US" dirty="0" smtClean="0"/>
              <a:t>Station 2</a:t>
            </a:r>
            <a:endParaRPr lang="en-US" dirty="0"/>
          </a:p>
        </p:txBody>
      </p:sp>
      <p:sp>
        <p:nvSpPr>
          <p:cNvPr id="13" name="TextBox 12"/>
          <p:cNvSpPr txBox="1"/>
          <p:nvPr/>
        </p:nvSpPr>
        <p:spPr>
          <a:xfrm>
            <a:off x="4724400" y="5486400"/>
            <a:ext cx="1143000" cy="369332"/>
          </a:xfrm>
          <a:prstGeom prst="rect">
            <a:avLst/>
          </a:prstGeom>
          <a:noFill/>
        </p:spPr>
        <p:txBody>
          <a:bodyPr wrap="square" rtlCol="0">
            <a:spAutoFit/>
          </a:bodyPr>
          <a:lstStyle/>
          <a:p>
            <a:r>
              <a:rPr lang="en-US" dirty="0" smtClean="0"/>
              <a:t>Station 1</a:t>
            </a:r>
            <a:endParaRPr lang="en-US" dirty="0"/>
          </a:p>
        </p:txBody>
      </p:sp>
    </p:spTree>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304800" y="819150"/>
            <a:ext cx="8458200" cy="990600"/>
          </a:xfrm>
        </p:spPr>
        <p:txBody>
          <a:bodyPr/>
          <a:lstStyle/>
          <a:p>
            <a:r>
              <a:rPr lang="en-US" dirty="0" smtClean="0"/>
              <a:t>Written Science Exam</a:t>
            </a:r>
            <a:endParaRPr lang="en-US" dirty="0"/>
          </a:p>
        </p:txBody>
      </p:sp>
      <p:sp>
        <p:nvSpPr>
          <p:cNvPr id="9221" name="Rectangle 5"/>
          <p:cNvSpPr>
            <a:spLocks noGrp="1" noChangeArrowheads="1"/>
          </p:cNvSpPr>
          <p:nvPr>
            <p:ph type="body" idx="1"/>
          </p:nvPr>
        </p:nvSpPr>
        <p:spPr>
          <a:xfrm>
            <a:off x="1600200" y="2362200"/>
            <a:ext cx="6096000" cy="4267200"/>
          </a:xfrm>
        </p:spPr>
        <p:txBody>
          <a:bodyPr/>
          <a:lstStyle/>
          <a:p>
            <a:pPr algn="l"/>
            <a:r>
              <a:rPr lang="en-US" sz="2000" dirty="0" smtClean="0"/>
              <a:t>The exam is untimed</a:t>
            </a:r>
            <a:endParaRPr lang="en-US" sz="2000" dirty="0"/>
          </a:p>
          <a:p>
            <a:pPr algn="l"/>
            <a:endParaRPr lang="en-US" sz="2000" dirty="0"/>
          </a:p>
          <a:p>
            <a:pPr algn="l"/>
            <a:r>
              <a:rPr lang="en-US" sz="2000" dirty="0" smtClean="0"/>
              <a:t>Approximately thirty multiple choice questions</a:t>
            </a:r>
            <a:endParaRPr lang="en-US" sz="2000" dirty="0"/>
          </a:p>
          <a:p>
            <a:pPr algn="l"/>
            <a:endParaRPr lang="en-US" sz="2000" dirty="0"/>
          </a:p>
          <a:p>
            <a:pPr algn="l"/>
            <a:r>
              <a:rPr lang="en-US" sz="2000" dirty="0" smtClean="0"/>
              <a:t>Ten-fifteen short answer or fill in the blank questions.</a:t>
            </a:r>
            <a:endParaRPr lang="en-US" sz="2000" dirty="0"/>
          </a:p>
        </p:txBody>
      </p:sp>
    </p:spTree>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r>
              <a:rPr lang="en-US" dirty="0" smtClean="0"/>
              <a:t>Multiple Choice Example</a:t>
            </a:r>
            <a:endParaRPr lang="en-US" dirty="0"/>
          </a:p>
        </p:txBody>
      </p:sp>
      <p:pic>
        <p:nvPicPr>
          <p:cNvPr id="6" name="Picture 5" descr="multiple_choice.png"/>
          <p:cNvPicPr>
            <a:picLocks noChangeAspect="1"/>
          </p:cNvPicPr>
          <p:nvPr/>
        </p:nvPicPr>
        <p:blipFill>
          <a:blip r:embed="rId2" cstate="print"/>
          <a:stretch>
            <a:fillRect/>
          </a:stretch>
        </p:blipFill>
        <p:spPr>
          <a:xfrm>
            <a:off x="762000" y="2895600"/>
            <a:ext cx="7730106" cy="1916705"/>
          </a:xfrm>
          <a:prstGeom prst="rect">
            <a:avLst/>
          </a:prstGeom>
        </p:spPr>
      </p:pic>
    </p:spTree>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876300"/>
            <a:ext cx="9144000" cy="914400"/>
          </a:xfrm>
        </p:spPr>
        <p:txBody>
          <a:bodyPr/>
          <a:lstStyle/>
          <a:p>
            <a:r>
              <a:rPr lang="en-US" dirty="0" smtClean="0"/>
              <a:t>Short Answer Example</a:t>
            </a:r>
            <a:endParaRPr lang="en-US" dirty="0"/>
          </a:p>
        </p:txBody>
      </p:sp>
      <p:pic>
        <p:nvPicPr>
          <p:cNvPr id="7" name="Picture 6" descr="2012-02-29_1622.png"/>
          <p:cNvPicPr>
            <a:picLocks noChangeAspect="1"/>
          </p:cNvPicPr>
          <p:nvPr/>
        </p:nvPicPr>
        <p:blipFill>
          <a:blip r:embed="rId2" cstate="print"/>
          <a:stretch>
            <a:fillRect/>
          </a:stretch>
        </p:blipFill>
        <p:spPr>
          <a:xfrm>
            <a:off x="838200" y="2057400"/>
            <a:ext cx="7468792" cy="4084496"/>
          </a:xfrm>
          <a:prstGeom prst="rect">
            <a:avLst/>
          </a:prstGeom>
        </p:spPr>
      </p:pic>
    </p:spTree>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a:xfrm>
            <a:off x="0" y="876300"/>
            <a:ext cx="9144000" cy="914400"/>
          </a:xfrm>
        </p:spPr>
        <p:txBody>
          <a:bodyPr/>
          <a:lstStyle/>
          <a:p>
            <a:r>
              <a:rPr lang="en-US" dirty="0" smtClean="0">
                <a:latin typeface="Cambria" pitchFamily="18" charset="0"/>
              </a:rPr>
              <a:t>How to help your child prepare</a:t>
            </a:r>
            <a:endParaRPr lang="en-US" dirty="0">
              <a:latin typeface="Cambria" pitchFamily="18" charset="0"/>
            </a:endParaRPr>
          </a:p>
        </p:txBody>
      </p:sp>
      <p:sp>
        <p:nvSpPr>
          <p:cNvPr id="12295" name="Rectangle 7"/>
          <p:cNvSpPr>
            <a:spLocks noGrp="1" noChangeArrowheads="1"/>
          </p:cNvSpPr>
          <p:nvPr>
            <p:ph type="body" idx="1"/>
          </p:nvPr>
        </p:nvSpPr>
        <p:spPr>
          <a:xfrm>
            <a:off x="1066800" y="2362200"/>
            <a:ext cx="7010400" cy="3352800"/>
          </a:xfrm>
        </p:spPr>
        <p:txBody>
          <a:bodyPr/>
          <a:lstStyle/>
          <a:p>
            <a:pPr algn="l"/>
            <a:r>
              <a:rPr lang="en-US" dirty="0" smtClean="0"/>
              <a:t>The student textbook have mini experiments that the student’s may be able to do at home with common household supplies you may have. Encourage them to do them if you have the materials and explore. Inquiring minds are usually the most open minds. </a:t>
            </a:r>
          </a:p>
          <a:p>
            <a:pPr algn="l">
              <a:buNone/>
            </a:pPr>
            <a:endParaRPr lang="en-US" dirty="0" smtClean="0"/>
          </a:p>
          <a:p>
            <a:pPr algn="l"/>
            <a:r>
              <a:rPr lang="en-US" dirty="0" smtClean="0"/>
              <a:t>The following is a game created by a 4th grade teacher that the students use and love which uses past science exam questions and follows the "Who Wants to be a Millionaire" game format.</a:t>
            </a:r>
            <a:br>
              <a:rPr lang="en-US" dirty="0" smtClean="0"/>
            </a:br>
            <a:r>
              <a:rPr lang="en-US" dirty="0" smtClean="0">
                <a:hlinkClick r:id="rId2"/>
              </a:rPr>
              <a:t>http://www.quia.com/rr/66818.html?AP_rand=2048183830</a:t>
            </a:r>
            <a:endParaRPr lang="en-US" dirty="0" smtClean="0"/>
          </a:p>
          <a:p>
            <a:pPr algn="l"/>
            <a:endParaRPr lang="en-US" dirty="0" smtClean="0"/>
          </a:p>
        </p:txBody>
      </p:sp>
    </p:spTree>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Results</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676874539"/>
              </p:ext>
            </p:extLst>
          </p:nvPr>
        </p:nvGraphicFramePr>
        <p:xfrm>
          <a:off x="609600" y="1735931"/>
          <a:ext cx="7696199" cy="43600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5105131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PVERSION" val="5"/>
  <p:tag name="TPFULLVERSION" val="5.3.1.3337"/>
  <p:tag name="PPTVERSION" val="14"/>
  <p:tag name="TPOS" val="2"/>
</p:tagLst>
</file>

<file path=ppt/theme/theme1.xml><?xml version="1.0" encoding="utf-8"?>
<a:theme xmlns:a="http://schemas.openxmlformats.org/drawingml/2006/main" name="01018373">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cho">
      <a:majorFont>
        <a:latin typeface="Verdan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01018373</Template>
  <TotalTime>9223</TotalTime>
  <Words>374</Words>
  <Application>Microsoft Macintosh PowerPoint</Application>
  <PresentationFormat>On-screen Show (4:3)</PresentationFormat>
  <Paragraphs>43</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01018373</vt:lpstr>
      <vt:lpstr>NYS State 4th Grade Science</vt:lpstr>
      <vt:lpstr>Parts of the exam</vt:lpstr>
      <vt:lpstr>Dates</vt:lpstr>
      <vt:lpstr>Performance Tasks </vt:lpstr>
      <vt:lpstr>Written Science Exam</vt:lpstr>
      <vt:lpstr>Multiple Choice Example</vt:lpstr>
      <vt:lpstr>Short Answer Example</vt:lpstr>
      <vt:lpstr>How to help your child prepare</vt:lpstr>
      <vt:lpstr>Historical Results</vt:lpstr>
      <vt:lpstr>Additional 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NYS State 4th Grade Science</dc:title>
  <dc:creator>Rich</dc:creator>
  <cp:lastModifiedBy>Marisol Catucci</cp:lastModifiedBy>
  <cp:revision>59</cp:revision>
  <cp:lastPrinted>1601-01-01T00:00:00Z</cp:lastPrinted>
  <dcterms:created xsi:type="dcterms:W3CDTF">2015-03-02T01:39:56Z</dcterms:created>
  <dcterms:modified xsi:type="dcterms:W3CDTF">2015-03-02T01:48:19Z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TC010183731033</vt:lpwstr>
  </property>
</Properties>
</file>